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9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72" r:id="rId3"/>
    <p:sldId id="263" r:id="rId4"/>
    <p:sldId id="265" r:id="rId5"/>
    <p:sldId id="277" r:id="rId6"/>
    <p:sldId id="266" r:id="rId7"/>
    <p:sldId id="278" r:id="rId8"/>
    <p:sldId id="279" r:id="rId9"/>
    <p:sldId id="267" r:id="rId10"/>
    <p:sldId id="274" r:id="rId11"/>
    <p:sldId id="268" r:id="rId12"/>
    <p:sldId id="269" r:id="rId13"/>
    <p:sldId id="270" r:id="rId14"/>
    <p:sldId id="283" r:id="rId15"/>
    <p:sldId id="284" r:id="rId16"/>
    <p:sldId id="285" r:id="rId17"/>
    <p:sldId id="271" r:id="rId18"/>
    <p:sldId id="260" r:id="rId19"/>
  </p:sldIdLst>
  <p:sldSz cx="12192000" cy="6858000"/>
  <p:notesSz cx="6858000" cy="9144000"/>
  <p:embeddedFontLst>
    <p:embeddedFont>
      <p:font typeface="Adobe 고딕 Std B" panose="020B0800000000000000" pitchFamily="34" charset="-127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oto Sans" panose="020B0502040504020204" pitchFamily="34" charset="0"/>
      <p:regular r:id="rId27"/>
      <p:bold r:id="rId28"/>
      <p:italic r:id="rId29"/>
      <p:boldItalic r:id="rId30"/>
    </p:embeddedFont>
    <p:embeddedFont>
      <p:font typeface="나눔고딕" panose="020D0604000000000000" pitchFamily="50" charset="-127"/>
      <p:regular r:id="rId31"/>
      <p:bold r:id="rId32"/>
    </p:embeddedFont>
    <p:embeddedFont>
      <p:font typeface="나눔고딕 ExtraBold" panose="020D0904000000000000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EBF5FA"/>
    <a:srgbClr val="FFFFCC"/>
    <a:srgbClr val="66CCFF"/>
    <a:srgbClr val="3399FF"/>
    <a:srgbClr val="3366FF"/>
    <a:srgbClr val="E3F2FC"/>
    <a:srgbClr val="33CCFF"/>
    <a:srgbClr val="CCE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0" autoAdjust="0"/>
    <p:restoredTop sz="97039"/>
  </p:normalViewPr>
  <p:slideViewPr>
    <p:cSldViewPr snapToGrid="0" snapToObjects="1">
      <p:cViewPr varScale="1">
        <p:scale>
          <a:sx n="106" d="100"/>
          <a:sy n="106" d="100"/>
        </p:scale>
        <p:origin x="90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BD8858-B250-EA29-B0BD-1E9356E6B6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ADEBA-75B2-4C9F-6ACD-673EBB3E7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F05B7-B7E9-496B-AE8F-F7B1B8957E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0EFB43-3093-8405-6911-94A8B615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335E2-A6F7-E062-DA28-E4E56B067E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8B04-8C4B-49D2-98C4-427A94A51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74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8B192-CA8B-43BA-B9DA-82BAFF32765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75D9C-141E-409B-9157-D4FCE92B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9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11">
            <a:extLst>
              <a:ext uri="{FF2B5EF4-FFF2-40B4-BE49-F238E27FC236}">
                <a16:creationId xmlns:a16="http://schemas.microsoft.com/office/drawing/2014/main" id="{6228BF17-219C-22CA-2E07-99B66C85F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2553" b="255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자유형 34">
            <a:extLst>
              <a:ext uri="{FF2B5EF4-FFF2-40B4-BE49-F238E27FC236}">
                <a16:creationId xmlns:a16="http://schemas.microsoft.com/office/drawing/2014/main" id="{CC9B76C2-2F73-A378-F6EE-E7A5516F3071}"/>
              </a:ext>
            </a:extLst>
          </p:cNvPr>
          <p:cNvSpPr/>
          <p:nvPr userDrawn="1"/>
        </p:nvSpPr>
        <p:spPr>
          <a:xfrm rot="16200000">
            <a:off x="-110312" y="4080688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7" name="자유형 10">
            <a:extLst>
              <a:ext uri="{FF2B5EF4-FFF2-40B4-BE49-F238E27FC236}">
                <a16:creationId xmlns:a16="http://schemas.microsoft.com/office/drawing/2014/main" id="{52233C53-3073-A94A-B416-A9BC4BDCD9EC}"/>
              </a:ext>
            </a:extLst>
          </p:cNvPr>
          <p:cNvSpPr/>
          <p:nvPr userDrawn="1"/>
        </p:nvSpPr>
        <p:spPr>
          <a:xfrm>
            <a:off x="6115908" y="1"/>
            <a:ext cx="5367710" cy="4429761"/>
          </a:xfrm>
          <a:custGeom>
            <a:avLst/>
            <a:gdLst>
              <a:gd name="connsiteX0" fmla="*/ 648058 w 5367710"/>
              <a:gd name="connsiteY0" fmla="*/ 0 h 4429761"/>
              <a:gd name="connsiteX1" fmla="*/ 4719652 w 5367710"/>
              <a:gd name="connsiteY1" fmla="*/ 0 h 4429761"/>
              <a:gd name="connsiteX2" fmla="*/ 4754848 w 5367710"/>
              <a:gd name="connsiteY2" fmla="*/ 38725 h 4429761"/>
              <a:gd name="connsiteX3" fmla="*/ 5367710 w 5367710"/>
              <a:gd name="connsiteY3" fmla="*/ 1745906 h 4429761"/>
              <a:gd name="connsiteX4" fmla="*/ 2683855 w 5367710"/>
              <a:gd name="connsiteY4" fmla="*/ 4429761 h 4429761"/>
              <a:gd name="connsiteX5" fmla="*/ 0 w 5367710"/>
              <a:gd name="connsiteY5" fmla="*/ 1745906 h 4429761"/>
              <a:gd name="connsiteX6" fmla="*/ 612863 w 5367710"/>
              <a:gd name="connsiteY6" fmla="*/ 38725 h 442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7710" h="4429761">
                <a:moveTo>
                  <a:pt x="648058" y="0"/>
                </a:moveTo>
                <a:lnTo>
                  <a:pt x="4719652" y="0"/>
                </a:lnTo>
                <a:lnTo>
                  <a:pt x="4754848" y="38725"/>
                </a:lnTo>
                <a:cubicBezTo>
                  <a:pt x="5137716" y="502654"/>
                  <a:pt x="5367710" y="1097421"/>
                  <a:pt x="5367710" y="1745906"/>
                </a:cubicBezTo>
                <a:cubicBezTo>
                  <a:pt x="5367710" y="3228158"/>
                  <a:pt x="4166107" y="4429761"/>
                  <a:pt x="2683855" y="4429761"/>
                </a:cubicBezTo>
                <a:cubicBezTo>
                  <a:pt x="1201603" y="4429761"/>
                  <a:pt x="0" y="3228158"/>
                  <a:pt x="0" y="1745906"/>
                </a:cubicBezTo>
                <a:cubicBezTo>
                  <a:pt x="0" y="1097421"/>
                  <a:pt x="229995" y="502654"/>
                  <a:pt x="612863" y="38725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>
              <a:solidFill>
                <a:srgbClr val="99CCFF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A73F3D-2F94-4F4C-D497-4BFF6AD4F574}"/>
              </a:ext>
            </a:extLst>
          </p:cNvPr>
          <p:cNvSpPr/>
          <p:nvPr userDrawn="1"/>
        </p:nvSpPr>
        <p:spPr>
          <a:xfrm>
            <a:off x="8721373" y="1857588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자유형 15">
            <a:extLst>
              <a:ext uri="{FF2B5EF4-FFF2-40B4-BE49-F238E27FC236}">
                <a16:creationId xmlns:a16="http://schemas.microsoft.com/office/drawing/2014/main" id="{A032380F-C340-5581-DC79-6593FFBC65B8}"/>
              </a:ext>
            </a:extLst>
          </p:cNvPr>
          <p:cNvSpPr/>
          <p:nvPr userDrawn="1"/>
        </p:nvSpPr>
        <p:spPr>
          <a:xfrm rot="10800000">
            <a:off x="5470280" y="5469133"/>
            <a:ext cx="6719733" cy="1398386"/>
          </a:xfrm>
          <a:custGeom>
            <a:avLst/>
            <a:gdLst>
              <a:gd name="connsiteX0" fmla="*/ 0 w 5603420"/>
              <a:gd name="connsiteY0" fmla="*/ 0 h 3607207"/>
              <a:gd name="connsiteX1" fmla="*/ 5602251 w 5603420"/>
              <a:gd name="connsiteY1" fmla="*/ 0 h 3607207"/>
              <a:gd name="connsiteX2" fmla="*/ 5603420 w 5603420"/>
              <a:gd name="connsiteY2" fmla="*/ 46241 h 3607207"/>
              <a:gd name="connsiteX3" fmla="*/ 2042454 w 5603420"/>
              <a:gd name="connsiteY3" fmla="*/ 3607207 h 3607207"/>
              <a:gd name="connsiteX4" fmla="*/ 51484 w 5603420"/>
              <a:gd name="connsiteY4" fmla="*/ 2999050 h 3607207"/>
              <a:gd name="connsiteX5" fmla="*/ 0 w 5603420"/>
              <a:gd name="connsiteY5" fmla="*/ 2960551 h 360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420" h="3607207">
                <a:moveTo>
                  <a:pt x="0" y="0"/>
                </a:moveTo>
                <a:lnTo>
                  <a:pt x="5602251" y="0"/>
                </a:lnTo>
                <a:lnTo>
                  <a:pt x="5603420" y="46241"/>
                </a:lnTo>
                <a:cubicBezTo>
                  <a:pt x="5603420" y="2012908"/>
                  <a:pt x="4009121" y="3607207"/>
                  <a:pt x="2042454" y="3607207"/>
                </a:cubicBezTo>
                <a:cubicBezTo>
                  <a:pt x="1304954" y="3607207"/>
                  <a:pt x="619818" y="3383009"/>
                  <a:pt x="51484" y="2999050"/>
                </a:cubicBezTo>
                <a:lnTo>
                  <a:pt x="0" y="29605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08E4DFE-3042-9C65-6DB0-7CF2112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F4A41-C4AB-4EED-E192-B63E0F33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5306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1A8B64-C9D2-86D1-16A0-A8B66F4F32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5303520"/>
          </a:xfrm>
          <a:custGeom>
            <a:avLst/>
            <a:gdLst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5303520 h 5303520"/>
              <a:gd name="connsiteX4" fmla="*/ 0 w 12192000"/>
              <a:gd name="connsiteY4" fmla="*/ 0 h 5303520"/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2032000 h 5303520"/>
              <a:gd name="connsiteX4" fmla="*/ 0 w 12192000"/>
              <a:gd name="connsiteY4" fmla="*/ 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303520">
                <a:moveTo>
                  <a:pt x="0" y="0"/>
                </a:moveTo>
                <a:lnTo>
                  <a:pt x="12192000" y="0"/>
                </a:lnTo>
                <a:lnTo>
                  <a:pt x="12192000" y="530352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5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11DC81B-CB35-9116-34C7-F78936364228}"/>
              </a:ext>
            </a:extLst>
          </p:cNvPr>
          <p:cNvSpPr/>
          <p:nvPr userDrawn="1"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20F9B1-DE99-4EAB-AEEB-26EE34358AC0}" type="datetime1">
              <a:rPr kumimoji="1" lang="ko-KR" altLang="en-US" smtClean="0"/>
              <a:pPr/>
              <a:t>2023-05-08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13" r:id="rId3"/>
    <p:sldLayoutId id="2147483712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>
            <a:extLst>
              <a:ext uri="{FF2B5EF4-FFF2-40B4-BE49-F238E27FC236}">
                <a16:creationId xmlns:a16="http://schemas.microsoft.com/office/drawing/2014/main" id="{1E1F8E1F-44D5-F06F-E66C-B2481358F01C}"/>
              </a:ext>
            </a:extLst>
          </p:cNvPr>
          <p:cNvSpPr/>
          <p:nvPr/>
        </p:nvSpPr>
        <p:spPr>
          <a:xfrm rot="16200000">
            <a:off x="-112296" y="4080689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1BCBA6-6883-35AD-492F-CE1BF6BCD3F2}"/>
              </a:ext>
            </a:extLst>
          </p:cNvPr>
          <p:cNvSpPr/>
          <p:nvPr/>
        </p:nvSpPr>
        <p:spPr>
          <a:xfrm>
            <a:off x="8661881" y="1877144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B687C5E3-E703-126C-229A-A170D56DE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4848333" y="1606129"/>
            <a:ext cx="6910124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가전제품 리뷰 기반</a:t>
            </a:r>
            <a:endParaRPr lang="en-US" altLang="ko-KR" sz="32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분석 및 스코어링 및 추천 서비스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20EBAB-98F6-37DC-A4E7-C8817BD36870}"/>
              </a:ext>
            </a:extLst>
          </p:cNvPr>
          <p:cNvCxnSpPr>
            <a:cxnSpLocks/>
          </p:cNvCxnSpPr>
          <p:nvPr/>
        </p:nvCxnSpPr>
        <p:spPr>
          <a:xfrm>
            <a:off x="4943475" y="3207693"/>
            <a:ext cx="6719733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2C88B8C-371A-A292-6CD7-351EDB466026}"/>
              </a:ext>
            </a:extLst>
          </p:cNvPr>
          <p:cNvSpPr txBox="1"/>
          <p:nvPr/>
        </p:nvSpPr>
        <p:spPr>
          <a:xfrm>
            <a:off x="6825909" y="5652954"/>
            <a:ext cx="5461341" cy="113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en-US" altLang="ko-KR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박은영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허우영</a:t>
            </a:r>
            <a:endParaRPr lang="ko-KR" altLang="en-US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90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B7B84-CA22-1D42-7136-9AFFD5A0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/>
          <a:lstStyle/>
          <a:p>
            <a:r>
              <a:rPr lang="en-US" altLang="ko-KR" dirty="0" err="1"/>
              <a:t>Kobert</a:t>
            </a:r>
            <a:r>
              <a:rPr lang="en-US" altLang="ko-KR" dirty="0"/>
              <a:t>-tokenizer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B7D06-90A0-3E4D-6168-72CDF46D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98" y="4220009"/>
            <a:ext cx="6488430" cy="2386764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FE474D-AEF5-1518-B68E-AB738E4B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98" y="1201675"/>
            <a:ext cx="6488430" cy="2737620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AE46D65-25F8-D504-9CDC-C5A13C895C09}"/>
              </a:ext>
            </a:extLst>
          </p:cNvPr>
          <p:cNvGrpSpPr/>
          <p:nvPr/>
        </p:nvGrpSpPr>
        <p:grpSpPr>
          <a:xfrm>
            <a:off x="821898" y="1638836"/>
            <a:ext cx="3541354" cy="1546216"/>
            <a:chOff x="821898" y="1471314"/>
            <a:chExt cx="3541354" cy="15462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C3AD0-F336-EAA0-D3D9-39CCE51A851E}"/>
                </a:ext>
              </a:extLst>
            </p:cNvPr>
            <p:cNvSpPr txBox="1"/>
            <p:nvPr/>
          </p:nvSpPr>
          <p:spPr>
            <a:xfrm>
              <a:off x="821898" y="1860290"/>
              <a:ext cx="3541354" cy="1157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한국어 위키피디아에서 얻은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500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만 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이상의 문장을 대상으로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pretrain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KoBERT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tokenizer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활용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29BCD2-7458-9F41-8210-62F350236082}"/>
                </a:ext>
              </a:extLst>
            </p:cNvPr>
            <p:cNvSpPr txBox="1"/>
            <p:nvPr/>
          </p:nvSpPr>
          <p:spPr>
            <a:xfrm>
              <a:off x="821898" y="1471314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SKTBrain’s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B465DC-1751-B023-4C8C-343CC8DB9127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4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3B1FC-922C-D06A-FFAA-316E8AF8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04. </a:t>
            </a:r>
            <a:r>
              <a:rPr lang="ko-KR" altLang="en-US" dirty="0"/>
              <a:t>적용한 분석 기법 및 모델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A6F4A3-9904-FEBF-6B5B-B620C74528BD}"/>
              </a:ext>
            </a:extLst>
          </p:cNvPr>
          <p:cNvSpPr txBox="1"/>
          <p:nvPr/>
        </p:nvSpPr>
        <p:spPr>
          <a:xfrm>
            <a:off x="5683991" y="3293397"/>
            <a:ext cx="6141922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기존 </a:t>
            </a:r>
            <a:r>
              <a:rPr lang="en-US" altLang="ko-KR" b="0" i="0" dirty="0">
                <a:solidFill>
                  <a:srgbClr val="EA002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한국어 성능 한계를 극복하기 위해 개발되었다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위키피디아나 뉴스 등에서 수집한 수백만 개의 한국어 문장으로 이루어진 대규모 말뭉치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(corpus)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학습하였으며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한국어의 불규칙한 언어 변화의 특성을 반영하기 위해 데이터 기반 토큰화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(Tokenization)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기법을 적용하여 기존 대비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27%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토큰만으로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2.6%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이상의 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 향상을 이끌어 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2F800-777B-B11C-9530-813B134FEC62}"/>
              </a:ext>
            </a:extLst>
          </p:cNvPr>
          <p:cNvSpPr txBox="1"/>
          <p:nvPr/>
        </p:nvSpPr>
        <p:spPr>
          <a:xfrm>
            <a:off x="5683991" y="1819807"/>
            <a:ext cx="4645824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선정한 이유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모델보다 정확도가 높고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성능이 좋다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942B26-E471-91F2-0990-876C819E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59" r="38340"/>
          <a:stretch/>
        </p:blipFill>
        <p:spPr>
          <a:xfrm>
            <a:off x="757319" y="2501738"/>
            <a:ext cx="4757176" cy="528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CBB939-D1F3-ABED-33F4-FB4082E6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0027" r="5027"/>
          <a:stretch/>
        </p:blipFill>
        <p:spPr>
          <a:xfrm>
            <a:off x="757319" y="3692396"/>
            <a:ext cx="4819668" cy="528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77FC4F-5559-45DD-D0D2-7BA7C5837F11}"/>
              </a:ext>
            </a:extLst>
          </p:cNvPr>
          <p:cNvSpPr txBox="1"/>
          <p:nvPr/>
        </p:nvSpPr>
        <p:spPr>
          <a:xfrm>
            <a:off x="757319" y="1985814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C7C04-7F09-AA8E-A76A-E95F2A13042D}"/>
              </a:ext>
            </a:extLst>
          </p:cNvPr>
          <p:cNvSpPr txBox="1"/>
          <p:nvPr/>
        </p:nvSpPr>
        <p:spPr>
          <a:xfrm>
            <a:off x="757319" y="3176472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Bidirectional LSTM Network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61B3E-02E6-64E6-784A-3DA3438CC15B}"/>
              </a:ext>
            </a:extLst>
          </p:cNvPr>
          <p:cNvSpPr txBox="1"/>
          <p:nvPr/>
        </p:nvSpPr>
        <p:spPr>
          <a:xfrm>
            <a:off x="757319" y="436713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Bert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80695-4754-5757-9D50-959BA37E410F}"/>
              </a:ext>
            </a:extLst>
          </p:cNvPr>
          <p:cNvSpPr txBox="1"/>
          <p:nvPr/>
        </p:nvSpPr>
        <p:spPr>
          <a:xfrm>
            <a:off x="757319" y="537254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56628F-9010-34D4-4CF5-73982809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9" y="4883054"/>
            <a:ext cx="4438650" cy="342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7A5197-054B-BA1E-C016-33167FF9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9" y="5888471"/>
            <a:ext cx="1409700" cy="1619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E18522-DFB6-53E3-1922-C2E29560B569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61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FF002-6830-FF50-240B-013E0B85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모델링 평가 지표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E117E-C04C-06AF-9E81-5AB7CB5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" y="2357329"/>
            <a:ext cx="443867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72A2FE-B721-E76D-A7B8-259AB148B6C5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73085-4C50-005E-6630-1F3B146E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40" y="2354666"/>
            <a:ext cx="448164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75846-0112-B384-95AD-11CA4E5154D8}"/>
              </a:ext>
            </a:extLst>
          </p:cNvPr>
          <p:cNvSpPr txBox="1"/>
          <p:nvPr/>
        </p:nvSpPr>
        <p:spPr>
          <a:xfrm>
            <a:off x="638116" y="1707501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Train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2FBE8-EEC5-FAE5-21B5-C5EBBC988E1C}"/>
              </a:ext>
            </a:extLst>
          </p:cNvPr>
          <p:cNvSpPr txBox="1"/>
          <p:nvPr/>
        </p:nvSpPr>
        <p:spPr>
          <a:xfrm>
            <a:off x="6096000" y="1702281"/>
            <a:ext cx="557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Validation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01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EB2500-751A-B2E2-BE5A-651C3D25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59" y="1927946"/>
            <a:ext cx="9389477" cy="4587853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DBADE2-2595-F518-B55F-D8A97D2C8ED1}"/>
              </a:ext>
            </a:extLst>
          </p:cNvPr>
          <p:cNvSpPr/>
          <p:nvPr/>
        </p:nvSpPr>
        <p:spPr>
          <a:xfrm>
            <a:off x="7671141" y="4387893"/>
            <a:ext cx="435721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27EA8C-85F3-D6B4-A070-07AFE87D236B}"/>
              </a:ext>
            </a:extLst>
          </p:cNvPr>
          <p:cNvSpPr/>
          <p:nvPr/>
        </p:nvSpPr>
        <p:spPr>
          <a:xfrm>
            <a:off x="4240607" y="4387893"/>
            <a:ext cx="3381438" cy="325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9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detail.html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9992D-E374-FC68-C8BC-263035A4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36" y="1896084"/>
            <a:ext cx="9621848" cy="4569619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59CAD6-C8B1-852F-E4D1-F7FA96FD4AC2}"/>
              </a:ext>
            </a:extLst>
          </p:cNvPr>
          <p:cNvSpPr/>
          <p:nvPr/>
        </p:nvSpPr>
        <p:spPr>
          <a:xfrm>
            <a:off x="3755791" y="5799382"/>
            <a:ext cx="644375" cy="3743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22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1800-4646-8A59-A6B0-58664C294498}"/>
              </a:ext>
            </a:extLst>
          </p:cNvPr>
          <p:cNvSpPr txBox="1"/>
          <p:nvPr/>
        </p:nvSpPr>
        <p:spPr>
          <a:xfrm>
            <a:off x="1120528" y="138650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result.html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D6BF30-15DD-5240-5874-6DD624A7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37" y="1932142"/>
            <a:ext cx="8761445" cy="475845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</p:spTree>
    <p:extLst>
      <p:ext uri="{BB962C8B-B14F-4D97-AF65-F5344CB8AC3E}">
        <p14:creationId xmlns:p14="http://schemas.microsoft.com/office/powerpoint/2010/main" val="256898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A480BD-3973-AF7E-980D-1911C21D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38" y="1343821"/>
            <a:ext cx="4338443" cy="277713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07. </a:t>
            </a:r>
            <a:r>
              <a:rPr lang="ko-KR" altLang="en-US" dirty="0"/>
              <a:t>배포과정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1BC57-FE4B-C029-3CAE-AAB2D99A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923" y="3264159"/>
            <a:ext cx="5877567" cy="3198087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1F29848-D0C7-B33C-57C7-5A1A232655DF}"/>
              </a:ext>
            </a:extLst>
          </p:cNvPr>
          <p:cNvSpPr/>
          <p:nvPr/>
        </p:nvSpPr>
        <p:spPr>
          <a:xfrm>
            <a:off x="1698892" y="3245497"/>
            <a:ext cx="1146946" cy="3094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32C4BFE-6351-99DF-4EA5-069EDA594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836" y="3179837"/>
            <a:ext cx="6367732" cy="3336426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40" name="사다리꼴 39">
            <a:extLst>
              <a:ext uri="{FF2B5EF4-FFF2-40B4-BE49-F238E27FC236}">
                <a16:creationId xmlns:a16="http://schemas.microsoft.com/office/drawing/2014/main" id="{97C8639A-37E3-1042-17FA-EC0D461838DF}"/>
              </a:ext>
            </a:extLst>
          </p:cNvPr>
          <p:cNvSpPr/>
          <p:nvPr/>
        </p:nvSpPr>
        <p:spPr>
          <a:xfrm rot="15124566">
            <a:off x="4172570" y="425125"/>
            <a:ext cx="1586287" cy="4515182"/>
          </a:xfrm>
          <a:prstGeom prst="trapezoid">
            <a:avLst>
              <a:gd name="adj" fmla="val 46686"/>
            </a:avLst>
          </a:prstGeom>
          <a:gradFill>
            <a:gsLst>
              <a:gs pos="0">
                <a:srgbClr val="FFFF00"/>
              </a:gs>
              <a:gs pos="100000">
                <a:srgbClr val="FFFF00">
                  <a:alpha val="0"/>
                  <a:lumMod val="94000"/>
                  <a:lumOff val="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5215A3-790A-5555-D2A7-5864A5CDEEE9}"/>
              </a:ext>
            </a:extLst>
          </p:cNvPr>
          <p:cNvSpPr/>
          <p:nvPr/>
        </p:nvSpPr>
        <p:spPr>
          <a:xfrm>
            <a:off x="5921207" y="1194318"/>
            <a:ext cx="4599992" cy="1614196"/>
          </a:xfrm>
          <a:prstGeom prst="ellipse">
            <a:avLst/>
          </a:prstGeom>
          <a:solidFill>
            <a:srgbClr val="EBF5FA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0" dirty="0"/>
              <a:t>}}}</a:t>
            </a:r>
            <a:endParaRPr lang="ko-KR" altLang="en-US" sz="4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048D16-CD54-858A-FF73-2059E333A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16053"/>
          <a:stretch/>
        </p:blipFill>
        <p:spPr>
          <a:xfrm>
            <a:off x="6384364" y="1579653"/>
            <a:ext cx="3673678" cy="6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9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9C89F-1E57-3271-2B6E-10511F8F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</a:t>
            </a:r>
            <a:r>
              <a:rPr lang="ko-KR" altLang="en-US" dirty="0"/>
              <a:t>후속 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E5108-A15C-162A-48F9-2042AF7DC9F0}"/>
              </a:ext>
            </a:extLst>
          </p:cNvPr>
          <p:cNvSpPr txBox="1"/>
          <p:nvPr/>
        </p:nvSpPr>
        <p:spPr>
          <a:xfrm>
            <a:off x="1101010" y="1403764"/>
            <a:ext cx="7285969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서비스단 분리하여 향후 유지보수를 위한 모듈화 작업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비동기 통신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속도를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 사용하지 않기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제품 입력 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가져오는 방법 연구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더 다양한 기능을 추가하여 사용자 편의성 제공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감정 분석된 평점에 따라 제품의 브랜드에 순위 변동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모델을 사용하여 모델 간 성능 평가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4BEC7F-39F7-E092-63ED-632FC9D200B1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25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5721059" y="3087781"/>
            <a:ext cx="5290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sz="7200" i="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Thank you.</a:t>
            </a:r>
          </a:p>
        </p:txBody>
      </p:sp>
      <p:sp>
        <p:nvSpPr>
          <p:cNvPr id="18" name="자유형 14">
            <a:extLst>
              <a:ext uri="{FF2B5EF4-FFF2-40B4-BE49-F238E27FC236}">
                <a16:creationId xmlns:a16="http://schemas.microsoft.com/office/drawing/2014/main" id="{6C7790DF-390A-3E42-D368-9D94C0B9EEBF}"/>
              </a:ext>
            </a:extLst>
          </p:cNvPr>
          <p:cNvSpPr/>
          <p:nvPr/>
        </p:nvSpPr>
        <p:spPr>
          <a:xfrm>
            <a:off x="1" y="590523"/>
            <a:ext cx="5497735" cy="6267476"/>
          </a:xfrm>
          <a:custGeom>
            <a:avLst/>
            <a:gdLst>
              <a:gd name="connsiteX0" fmla="*/ 554356 w 5497735"/>
              <a:gd name="connsiteY0" fmla="*/ 0 h 6068576"/>
              <a:gd name="connsiteX1" fmla="*/ 5497735 w 5497735"/>
              <a:gd name="connsiteY1" fmla="*/ 4943379 h 6068576"/>
              <a:gd name="connsiteX2" fmla="*/ 5397303 w 5497735"/>
              <a:gd name="connsiteY2" fmla="*/ 5939643 h 6068576"/>
              <a:gd name="connsiteX3" fmla="*/ 5367546 w 5497735"/>
              <a:gd name="connsiteY3" fmla="*/ 6068576 h 6068576"/>
              <a:gd name="connsiteX4" fmla="*/ 0 w 5497735"/>
              <a:gd name="connsiteY4" fmla="*/ 6068576 h 6068576"/>
              <a:gd name="connsiteX5" fmla="*/ 0 w 5497735"/>
              <a:gd name="connsiteY5" fmla="*/ 31739 h 6068576"/>
              <a:gd name="connsiteX6" fmla="*/ 48924 w 5497735"/>
              <a:gd name="connsiteY6" fmla="*/ 25522 h 6068576"/>
              <a:gd name="connsiteX7" fmla="*/ 554356 w 5497735"/>
              <a:gd name="connsiteY7" fmla="*/ 0 h 606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735" h="6068576">
                <a:moveTo>
                  <a:pt x="554356" y="0"/>
                </a:moveTo>
                <a:cubicBezTo>
                  <a:pt x="3284509" y="0"/>
                  <a:pt x="5497735" y="2213226"/>
                  <a:pt x="5497735" y="4943379"/>
                </a:cubicBezTo>
                <a:cubicBezTo>
                  <a:pt x="5497735" y="5284648"/>
                  <a:pt x="5463154" y="5617841"/>
                  <a:pt x="5397303" y="5939643"/>
                </a:cubicBezTo>
                <a:lnTo>
                  <a:pt x="5367546" y="6068576"/>
                </a:lnTo>
                <a:lnTo>
                  <a:pt x="0" y="6068576"/>
                </a:lnTo>
                <a:lnTo>
                  <a:pt x="0" y="31739"/>
                </a:lnTo>
                <a:lnTo>
                  <a:pt x="48924" y="25522"/>
                </a:lnTo>
                <a:cubicBezTo>
                  <a:pt x="215106" y="8646"/>
                  <a:pt x="383722" y="0"/>
                  <a:pt x="554356" y="0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20" name="자유형 17">
            <a:extLst>
              <a:ext uri="{FF2B5EF4-FFF2-40B4-BE49-F238E27FC236}">
                <a16:creationId xmlns:a16="http://schemas.microsoft.com/office/drawing/2014/main" id="{B3C433B2-77A6-C265-799F-9C6C5D85CBC2}"/>
              </a:ext>
            </a:extLst>
          </p:cNvPr>
          <p:cNvSpPr/>
          <p:nvPr/>
        </p:nvSpPr>
        <p:spPr>
          <a:xfrm>
            <a:off x="0" y="590523"/>
            <a:ext cx="5105400" cy="6267477"/>
          </a:xfrm>
          <a:custGeom>
            <a:avLst/>
            <a:gdLst>
              <a:gd name="connsiteX0" fmla="*/ 0 w 4943379"/>
              <a:gd name="connsiteY0" fmla="*/ 0 h 6068577"/>
              <a:gd name="connsiteX1" fmla="*/ 4943379 w 4943379"/>
              <a:gd name="connsiteY1" fmla="*/ 4943379 h 6068577"/>
              <a:gd name="connsiteX2" fmla="*/ 4842947 w 4943379"/>
              <a:gd name="connsiteY2" fmla="*/ 5939643 h 6068577"/>
              <a:gd name="connsiteX3" fmla="*/ 4813189 w 4943379"/>
              <a:gd name="connsiteY3" fmla="*/ 6068577 h 6068577"/>
              <a:gd name="connsiteX4" fmla="*/ 0 w 4943379"/>
              <a:gd name="connsiteY4" fmla="*/ 6068577 h 606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3379" h="6068577">
                <a:moveTo>
                  <a:pt x="0" y="0"/>
                </a:moveTo>
                <a:cubicBezTo>
                  <a:pt x="2730153" y="0"/>
                  <a:pt x="4943379" y="2213226"/>
                  <a:pt x="4943379" y="4943379"/>
                </a:cubicBezTo>
                <a:cubicBezTo>
                  <a:pt x="4943379" y="5284648"/>
                  <a:pt x="4908798" y="5617841"/>
                  <a:pt x="4842947" y="5939643"/>
                </a:cubicBezTo>
                <a:lnTo>
                  <a:pt x="4813189" y="6068577"/>
                </a:lnTo>
                <a:lnTo>
                  <a:pt x="0" y="6068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21" name="그림 개체 틀 21">
            <a:extLst>
              <a:ext uri="{FF2B5EF4-FFF2-40B4-BE49-F238E27FC236}">
                <a16:creationId xmlns:a16="http://schemas.microsoft.com/office/drawing/2014/main" id="{34BCC519-B543-8C7E-321D-4B52D7B9B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3415" r="33415"/>
          <a:stretch/>
        </p:blipFill>
        <p:spPr>
          <a:xfrm>
            <a:off x="0" y="693624"/>
            <a:ext cx="4003040" cy="6164375"/>
          </a:xfrm>
          <a:custGeom>
            <a:avLst/>
            <a:gdLst>
              <a:gd name="connsiteX0" fmla="*/ 0 w 4003040"/>
              <a:gd name="connsiteY0" fmla="*/ 0 h 6164375"/>
              <a:gd name="connsiteX1" fmla="*/ 182217 w 4003040"/>
              <a:gd name="connsiteY1" fmla="*/ 23155 h 6164375"/>
              <a:gd name="connsiteX2" fmla="*/ 4003040 w 4003040"/>
              <a:gd name="connsiteY2" fmla="*/ 4478451 h 6164375"/>
              <a:gd name="connsiteX3" fmla="*/ 3729543 w 4003040"/>
              <a:gd name="connsiteY3" fmla="*/ 6028188 h 6164375"/>
              <a:gd name="connsiteX4" fmla="*/ 3675846 w 4003040"/>
              <a:gd name="connsiteY4" fmla="*/ 6164375 h 6164375"/>
              <a:gd name="connsiteX5" fmla="*/ 0 w 4003040"/>
              <a:gd name="connsiteY5" fmla="*/ 6164375 h 6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3040" h="6164375">
                <a:moveTo>
                  <a:pt x="0" y="0"/>
                </a:moveTo>
                <a:lnTo>
                  <a:pt x="182217" y="23155"/>
                </a:lnTo>
                <a:cubicBezTo>
                  <a:pt x="2345715" y="353730"/>
                  <a:pt x="4003040" y="2222547"/>
                  <a:pt x="4003040" y="4478451"/>
                </a:cubicBezTo>
                <a:cubicBezTo>
                  <a:pt x="4003040" y="5022980"/>
                  <a:pt x="3906478" y="5544955"/>
                  <a:pt x="3729543" y="6028188"/>
                </a:cubicBezTo>
                <a:lnTo>
                  <a:pt x="3675846" y="6164375"/>
                </a:lnTo>
                <a:lnTo>
                  <a:pt x="0" y="6164375"/>
                </a:lnTo>
                <a:close/>
              </a:path>
            </a:pathLst>
          </a:custGeom>
        </p:spPr>
      </p:pic>
      <p:sp>
        <p:nvSpPr>
          <p:cNvPr id="22" name="자유형 19">
            <a:extLst>
              <a:ext uri="{FF2B5EF4-FFF2-40B4-BE49-F238E27FC236}">
                <a16:creationId xmlns:a16="http://schemas.microsoft.com/office/drawing/2014/main" id="{345339E8-B3AA-CB01-EA78-A4DA232C63BB}"/>
              </a:ext>
            </a:extLst>
          </p:cNvPr>
          <p:cNvSpPr/>
          <p:nvPr/>
        </p:nvSpPr>
        <p:spPr>
          <a:xfrm>
            <a:off x="0" y="0"/>
            <a:ext cx="2065253" cy="1904731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1F4656-BA1E-6066-E899-F24F8A5FB1C8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1B8B379-FE32-AD35-A658-AD8B7DFD2BA0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5F049DC-085A-0741-8476-17BCD7E8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88EB619-B7BC-82A3-F8F5-085359391BBF}"/>
              </a:ext>
            </a:extLst>
          </p:cNvPr>
          <p:cNvSpPr txBox="1">
            <a:spLocks/>
          </p:cNvSpPr>
          <p:nvPr/>
        </p:nvSpPr>
        <p:spPr>
          <a:xfrm>
            <a:off x="600035" y="148033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 및 프로젝트 주제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C02E38A-CDF7-687D-EF62-94854572B609}"/>
              </a:ext>
            </a:extLst>
          </p:cNvPr>
          <p:cNvSpPr txBox="1">
            <a:spLocks/>
          </p:cNvSpPr>
          <p:nvPr/>
        </p:nvSpPr>
        <p:spPr>
          <a:xfrm>
            <a:off x="600035" y="202247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소개 및 탐색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14D260B-8477-3959-A58D-08F59C547558}"/>
              </a:ext>
            </a:extLst>
          </p:cNvPr>
          <p:cNvSpPr txBox="1">
            <a:spLocks/>
          </p:cNvSpPr>
          <p:nvPr/>
        </p:nvSpPr>
        <p:spPr>
          <a:xfrm>
            <a:off x="600035" y="2564617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300" dirty="0" err="1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 및 시각화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2330990-ED9A-36D3-A7FF-F2654F4EE108}"/>
              </a:ext>
            </a:extLst>
          </p:cNvPr>
          <p:cNvSpPr txBox="1">
            <a:spLocks/>
          </p:cNvSpPr>
          <p:nvPr/>
        </p:nvSpPr>
        <p:spPr>
          <a:xfrm>
            <a:off x="600035" y="3106759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적용한 분석 기법 및 모델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0221E52-3EFF-D94D-ABED-C669995C4327}"/>
              </a:ext>
            </a:extLst>
          </p:cNvPr>
          <p:cNvSpPr txBox="1">
            <a:spLocks/>
          </p:cNvSpPr>
          <p:nvPr/>
        </p:nvSpPr>
        <p:spPr>
          <a:xfrm>
            <a:off x="600035" y="3648901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평가 지표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4371D22-C2C1-8062-05D3-12F365AA0F62}"/>
              </a:ext>
            </a:extLst>
          </p:cNvPr>
          <p:cNvSpPr txBox="1">
            <a:spLocks/>
          </p:cNvSpPr>
          <p:nvPr/>
        </p:nvSpPr>
        <p:spPr>
          <a:xfrm>
            <a:off x="600035" y="419104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활용한 앱 서비스에 대한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4CC314D-863F-8F86-1AA6-03B71BBD7351}"/>
              </a:ext>
            </a:extLst>
          </p:cNvPr>
          <p:cNvSpPr txBox="1">
            <a:spLocks/>
          </p:cNvSpPr>
          <p:nvPr/>
        </p:nvSpPr>
        <p:spPr>
          <a:xfrm>
            <a:off x="600035" y="473318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AWS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배포과정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개체 틀 32">
            <a:extLst>
              <a:ext uri="{FF2B5EF4-FFF2-40B4-BE49-F238E27FC236}">
                <a16:creationId xmlns:a16="http://schemas.microsoft.com/office/drawing/2014/main" id="{510DCA20-BFAA-8C7A-4885-B6320A09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385771" y="1496721"/>
            <a:ext cx="5401327" cy="38505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3C0411-333C-6214-651F-680A5D052CF0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1BB512A-6FDE-1AE4-2EC8-9117AA654BE9}"/>
              </a:ext>
            </a:extLst>
          </p:cNvPr>
          <p:cNvSpPr txBox="1">
            <a:spLocks/>
          </p:cNvSpPr>
          <p:nvPr/>
        </p:nvSpPr>
        <p:spPr>
          <a:xfrm>
            <a:off x="600035" y="5275330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후속과제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79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05084BDD-FCDC-AA0A-918D-B5F14A7C31E1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9971B-560E-83DE-A8C3-7769385A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역할 분담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70E714-EE29-8A7E-65CC-EB9F2ABC1885}"/>
              </a:ext>
            </a:extLst>
          </p:cNvPr>
          <p:cNvCxnSpPr/>
          <p:nvPr/>
        </p:nvCxnSpPr>
        <p:spPr>
          <a:xfrm>
            <a:off x="5907539" y="2751003"/>
            <a:ext cx="365613" cy="0"/>
          </a:xfrm>
          <a:prstGeom prst="lin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91B957-BDA3-BD1A-295E-682D26F21B5A}"/>
              </a:ext>
            </a:extLst>
          </p:cNvPr>
          <p:cNvCxnSpPr>
            <a:cxnSpLocks/>
          </p:cNvCxnSpPr>
          <p:nvPr/>
        </p:nvCxnSpPr>
        <p:spPr>
          <a:xfrm flipV="1">
            <a:off x="1978433" y="3466661"/>
            <a:ext cx="8253402" cy="1711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19A3E4E-C94E-F80A-6A48-9396C9617C82}"/>
              </a:ext>
            </a:extLst>
          </p:cNvPr>
          <p:cNvCxnSpPr>
            <a:cxnSpLocks/>
          </p:cNvCxnSpPr>
          <p:nvPr/>
        </p:nvCxnSpPr>
        <p:spPr>
          <a:xfrm flipH="1">
            <a:off x="5891381" y="2087617"/>
            <a:ext cx="20969" cy="1411377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8DF3A0-B863-11AC-D1AE-0CAD7713772B}"/>
              </a:ext>
            </a:extLst>
          </p:cNvPr>
          <p:cNvCxnSpPr>
            <a:cxnSpLocks/>
          </p:cNvCxnSpPr>
          <p:nvPr/>
        </p:nvCxnSpPr>
        <p:spPr>
          <a:xfrm>
            <a:off x="1992693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E46B72-B458-15EA-CD40-A58E0429FB5E}"/>
              </a:ext>
            </a:extLst>
          </p:cNvPr>
          <p:cNvSpPr/>
          <p:nvPr/>
        </p:nvSpPr>
        <p:spPr>
          <a:xfrm>
            <a:off x="9246463" y="4892826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739EC4-4321-F3FA-7822-0140434156CF}"/>
              </a:ext>
            </a:extLst>
          </p:cNvPr>
          <p:cNvSpPr/>
          <p:nvPr/>
        </p:nvSpPr>
        <p:spPr>
          <a:xfrm>
            <a:off x="650213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90DCEA-9778-7A7A-9FE6-3F7728D59175}"/>
              </a:ext>
            </a:extLst>
          </p:cNvPr>
          <p:cNvSpPr/>
          <p:nvPr/>
        </p:nvSpPr>
        <p:spPr>
          <a:xfrm>
            <a:off x="375780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9B3C37-4018-5BDB-057C-1741F9F52552}"/>
              </a:ext>
            </a:extLst>
          </p:cNvPr>
          <p:cNvSpPr/>
          <p:nvPr/>
        </p:nvSpPr>
        <p:spPr>
          <a:xfrm>
            <a:off x="5831424" y="2682226"/>
            <a:ext cx="137554" cy="13755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A42E5-D839-62F6-708A-FEBAC6CAE2ED}"/>
              </a:ext>
            </a:extLst>
          </p:cNvPr>
          <p:cNvSpPr/>
          <p:nvPr/>
        </p:nvSpPr>
        <p:spPr>
          <a:xfrm>
            <a:off x="101347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6AFB4-F793-A7F2-C113-FB2F6CD85E4A}"/>
              </a:ext>
            </a:extLst>
          </p:cNvPr>
          <p:cNvSpPr txBox="1"/>
          <p:nvPr/>
        </p:nvSpPr>
        <p:spPr>
          <a:xfrm>
            <a:off x="972646" y="5138080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자료조사 및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D253-56A7-F211-8D70-B3A4CE58DB65}"/>
              </a:ext>
            </a:extLst>
          </p:cNvPr>
          <p:cNvSpPr txBox="1"/>
          <p:nvPr/>
        </p:nvSpPr>
        <p:spPr>
          <a:xfrm>
            <a:off x="3785060" y="5141964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728E4-1905-5D65-B909-4707E4B90D68}"/>
              </a:ext>
            </a:extLst>
          </p:cNvPr>
          <p:cNvSpPr txBox="1"/>
          <p:nvPr/>
        </p:nvSpPr>
        <p:spPr>
          <a:xfrm>
            <a:off x="6529485" y="5137087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디자인 및 파워포인트 작성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A534B3-1ED1-8C85-02D4-0CDE45A7DB0C}"/>
              </a:ext>
            </a:extLst>
          </p:cNvPr>
          <p:cNvSpPr/>
          <p:nvPr/>
        </p:nvSpPr>
        <p:spPr>
          <a:xfrm>
            <a:off x="6221239" y="2349443"/>
            <a:ext cx="1970747" cy="79200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D86AA-DCBF-58AE-046A-D45E34426B60}"/>
              </a:ext>
            </a:extLst>
          </p:cNvPr>
          <p:cNvSpPr txBox="1"/>
          <p:nvPr/>
        </p:nvSpPr>
        <p:spPr>
          <a:xfrm>
            <a:off x="6247196" y="2393986"/>
            <a:ext cx="1970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2BD91-F6A1-CE88-C97F-4F6644F133D4}"/>
              </a:ext>
            </a:extLst>
          </p:cNvPr>
          <p:cNvSpPr txBox="1"/>
          <p:nvPr/>
        </p:nvSpPr>
        <p:spPr>
          <a:xfrm>
            <a:off x="9246463" y="5137086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파워포인트 작성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877D74-59EA-0091-04DE-2F6A9B1E9132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C939E3-1FA7-2632-2129-7652FC456753}"/>
              </a:ext>
            </a:extLst>
          </p:cNvPr>
          <p:cNvGrpSpPr/>
          <p:nvPr/>
        </p:nvGrpSpPr>
        <p:grpSpPr>
          <a:xfrm flipH="1">
            <a:off x="5635654" y="1137277"/>
            <a:ext cx="543768" cy="628572"/>
            <a:chOff x="1820863" y="1695450"/>
            <a:chExt cx="2763838" cy="3435350"/>
          </a:xfrm>
          <a:solidFill>
            <a:srgbClr val="0070C0"/>
          </a:solidFill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7B623AAE-BA7B-2F56-28DB-DD43C3CB4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3508375"/>
              <a:ext cx="2763838" cy="1622425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1634BE2-C774-3D85-7118-29613544B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3698875"/>
              <a:ext cx="344488" cy="1244600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1E7A8520-FFDE-7D0C-1028-6FB949F26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4113" y="1695450"/>
              <a:ext cx="1538288" cy="195897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2" name="모서리가 둥근 직사각형 155">
            <a:extLst>
              <a:ext uri="{FF2B5EF4-FFF2-40B4-BE49-F238E27FC236}">
                <a16:creationId xmlns:a16="http://schemas.microsoft.com/office/drawing/2014/main" id="{C82A6B40-4A74-2756-487B-D4392CB6BA92}"/>
              </a:ext>
            </a:extLst>
          </p:cNvPr>
          <p:cNvSpPr/>
          <p:nvPr/>
        </p:nvSpPr>
        <p:spPr>
          <a:xfrm>
            <a:off x="4778599" y="1649858"/>
            <a:ext cx="2257879" cy="48287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2400">
              <a:latin typeface="+mj-lt"/>
              <a:ea typeface="맑은 고딕" pitchFamily="50" charset="-127"/>
            </a:endParaRPr>
          </a:p>
        </p:txBody>
      </p:sp>
      <p:sp>
        <p:nvSpPr>
          <p:cNvPr id="53" name="Text Box 8">
            <a:extLst>
              <a:ext uri="{FF2B5EF4-FFF2-40B4-BE49-F238E27FC236}">
                <a16:creationId xmlns:a16="http://schemas.microsoft.com/office/drawing/2014/main" id="{92FF0B9D-81E0-ACB4-647B-509A5E27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16" y="1661327"/>
            <a:ext cx="1691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CF87601-0844-128D-3252-186973B4B78B}"/>
              </a:ext>
            </a:extLst>
          </p:cNvPr>
          <p:cNvGrpSpPr/>
          <p:nvPr/>
        </p:nvGrpSpPr>
        <p:grpSpPr>
          <a:xfrm>
            <a:off x="867379" y="3902912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A3F627E-38C2-EDD8-A17A-073D3113EA17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0F6CB213-C546-9711-6F68-8E6B5B480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6" name="Freeform 9">
                <a:extLst>
                  <a:ext uri="{FF2B5EF4-FFF2-40B4-BE49-F238E27FC236}">
                    <a16:creationId xmlns:a16="http://schemas.microsoft.com/office/drawing/2014/main" id="{C513ACDA-018E-CD05-1D17-D9B915249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38FB3166-EA01-4BD3-5BFD-DF02053D82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58" name="모서리가 둥근 직사각형 155">
              <a:extLst>
                <a:ext uri="{FF2B5EF4-FFF2-40B4-BE49-F238E27FC236}">
                  <a16:creationId xmlns:a16="http://schemas.microsoft.com/office/drawing/2014/main" id="{61B4F1EA-DCC3-33D6-B092-ADD0E157D4B4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9" name="Text Box 8">
            <a:extLst>
              <a:ext uri="{FF2B5EF4-FFF2-40B4-BE49-F238E27FC236}">
                <a16:creationId xmlns:a16="http://schemas.microsoft.com/office/drawing/2014/main" id="{AAFCB9FD-53A0-98B5-BB85-EA4C5C0F0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72" y="4436703"/>
            <a:ext cx="1929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5C33301-E4B7-CC49-68B8-6EA6021FEC68}"/>
              </a:ext>
            </a:extLst>
          </p:cNvPr>
          <p:cNvCxnSpPr>
            <a:cxnSpLocks/>
          </p:cNvCxnSpPr>
          <p:nvPr/>
        </p:nvCxnSpPr>
        <p:spPr>
          <a:xfrm>
            <a:off x="4778599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E4EB44-B586-73E6-0255-82DB6AC8EA6B}"/>
              </a:ext>
            </a:extLst>
          </p:cNvPr>
          <p:cNvGrpSpPr/>
          <p:nvPr/>
        </p:nvGrpSpPr>
        <p:grpSpPr>
          <a:xfrm>
            <a:off x="3649361" y="391602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912AA35-2999-AD93-34CD-758FB0A2D915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75DC8EF-2FAA-4578-B1E6-E2CEA179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017FD197-AC6B-D15A-85DF-228603950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5" name="Freeform 10">
                <a:extLst>
                  <a:ext uri="{FF2B5EF4-FFF2-40B4-BE49-F238E27FC236}">
                    <a16:creationId xmlns:a16="http://schemas.microsoft.com/office/drawing/2014/main" id="{0717EEDC-4137-1B51-21E9-DF3503A966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2" name="모서리가 둥근 직사각형 155">
              <a:extLst>
                <a:ext uri="{FF2B5EF4-FFF2-40B4-BE49-F238E27FC236}">
                  <a16:creationId xmlns:a16="http://schemas.microsoft.com/office/drawing/2014/main" id="{A2435A6A-14C9-7826-4729-525B847D498E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5955A2-1D68-3FCF-FB7B-99BA94932284}"/>
              </a:ext>
            </a:extLst>
          </p:cNvPr>
          <p:cNvSpPr txBox="1"/>
          <p:nvPr/>
        </p:nvSpPr>
        <p:spPr>
          <a:xfrm>
            <a:off x="3800448" y="444981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김현수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654BC95-F86D-177B-E449-0A652E59845E}"/>
              </a:ext>
            </a:extLst>
          </p:cNvPr>
          <p:cNvGrpSpPr/>
          <p:nvPr/>
        </p:nvGrpSpPr>
        <p:grpSpPr>
          <a:xfrm>
            <a:off x="6341944" y="3911865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A27FD48-E191-A344-F5E1-9007A46AFBA4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C27A081E-8554-13CA-046C-438BBCD7D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B4CA26F5-2F96-8A15-6BAE-3060BB6D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3E847294-B001-4C68-2943-3B804D4BF7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8" name="모서리가 둥근 직사각형 155">
              <a:extLst>
                <a:ext uri="{FF2B5EF4-FFF2-40B4-BE49-F238E27FC236}">
                  <a16:creationId xmlns:a16="http://schemas.microsoft.com/office/drawing/2014/main" id="{E8A54D03-D2A5-F497-F332-9E9B79653FC2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BCBCB66-A20D-B243-D8B9-BA0E66DC6ECA}"/>
              </a:ext>
            </a:extLst>
          </p:cNvPr>
          <p:cNvSpPr txBox="1"/>
          <p:nvPr/>
        </p:nvSpPr>
        <p:spPr>
          <a:xfrm>
            <a:off x="6515857" y="4436703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박은영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E2AE39D-9C56-CDAE-CC82-8D73DE4E2947}"/>
              </a:ext>
            </a:extLst>
          </p:cNvPr>
          <p:cNvCxnSpPr>
            <a:cxnSpLocks/>
          </p:cNvCxnSpPr>
          <p:nvPr/>
        </p:nvCxnSpPr>
        <p:spPr>
          <a:xfrm>
            <a:off x="7475202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9B9C21E-4651-5FA4-0F77-1D0AC85843E7}"/>
              </a:ext>
            </a:extLst>
          </p:cNvPr>
          <p:cNvGrpSpPr/>
          <p:nvPr/>
        </p:nvGrpSpPr>
        <p:grpSpPr>
          <a:xfrm>
            <a:off x="9102896" y="389825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8DDA1BC-0343-C11E-8B61-86030A4F42EA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DBA9258A-FD31-2C81-8384-349D0DB74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B1CE2C73-0158-B93B-410F-B3100224C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39F3CFF0-4432-6E63-991A-748AA5B67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85" name="모서리가 둥근 직사각형 155">
              <a:extLst>
                <a:ext uri="{FF2B5EF4-FFF2-40B4-BE49-F238E27FC236}">
                  <a16:creationId xmlns:a16="http://schemas.microsoft.com/office/drawing/2014/main" id="{42417C08-36E0-577B-DD52-3C40EFC8B783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E9BAA2C-AA86-8A68-4D1D-44A5A02817E0}"/>
              </a:ext>
            </a:extLst>
          </p:cNvPr>
          <p:cNvSpPr txBox="1"/>
          <p:nvPr/>
        </p:nvSpPr>
        <p:spPr>
          <a:xfrm>
            <a:off x="9256874" y="443204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허우영</a:t>
            </a:r>
            <a:endParaRPr lang="ko-KR" altLang="en-US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4442C93-5CCF-3646-37A8-67F5FF690359}"/>
              </a:ext>
            </a:extLst>
          </p:cNvPr>
          <p:cNvCxnSpPr>
            <a:cxnSpLocks/>
          </p:cNvCxnSpPr>
          <p:nvPr/>
        </p:nvCxnSpPr>
        <p:spPr>
          <a:xfrm>
            <a:off x="10217266" y="3475980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8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81406-6157-D537-A2E5-2667AA44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214DA-0C6E-0A56-E1BA-A9FB8DF92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1" y="1612670"/>
            <a:ext cx="6596217" cy="5097818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537F1787-CF2D-ACA2-1CEA-9FF2B0AA299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7" y="2374367"/>
            <a:ext cx="6142124" cy="2354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45EE7-FA17-AB98-B3CA-D782D51FBB49}"/>
              </a:ext>
            </a:extLst>
          </p:cNvPr>
          <p:cNvSpPr txBox="1"/>
          <p:nvPr/>
        </p:nvSpPr>
        <p:spPr>
          <a:xfrm>
            <a:off x="7306614" y="1924334"/>
            <a:ext cx="502808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온라인에서 쇼핑을 할 때 리뷰를 보고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결정을 하는 경우가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리뷰가 평점은 높은데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자체는 신뢰성이 부족하다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일일이 리뷰를 전부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읽기에는 양이 너무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2A738E-3320-E6F5-1EB1-758535AFB0A3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4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3077">
            <a:extLst>
              <a:ext uri="{FF2B5EF4-FFF2-40B4-BE49-F238E27FC236}">
                <a16:creationId xmlns:a16="http://schemas.microsoft.com/office/drawing/2014/main" id="{98AFE1B0-BFA3-59A3-37E1-E701B6D8DA2E}"/>
              </a:ext>
            </a:extLst>
          </p:cNvPr>
          <p:cNvSpPr/>
          <p:nvPr/>
        </p:nvSpPr>
        <p:spPr>
          <a:xfrm rot="16200000">
            <a:off x="7221749" y="1863350"/>
            <a:ext cx="2782818" cy="680367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모서리가 둥근 직사각형 3077">
            <a:extLst>
              <a:ext uri="{FF2B5EF4-FFF2-40B4-BE49-F238E27FC236}">
                <a16:creationId xmlns:a16="http://schemas.microsoft.com/office/drawing/2014/main" id="{E9F59CE9-3DC7-2D53-EE69-CF88139646D7}"/>
              </a:ext>
            </a:extLst>
          </p:cNvPr>
          <p:cNvSpPr/>
          <p:nvPr/>
        </p:nvSpPr>
        <p:spPr>
          <a:xfrm rot="16200000">
            <a:off x="7276708" y="-991631"/>
            <a:ext cx="2672900" cy="678128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2889D1-2700-A9A9-10F7-12DEDD6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A7D447-0EB1-0489-F3DC-9F7035C3840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내용 개체 틀 3">
            <a:extLst>
              <a:ext uri="{FF2B5EF4-FFF2-40B4-BE49-F238E27FC236}">
                <a16:creationId xmlns:a16="http://schemas.microsoft.com/office/drawing/2014/main" id="{BF539454-5437-4DCE-BC08-43961163679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1907" r="6496"/>
          <a:stretch/>
        </p:blipFill>
        <p:spPr>
          <a:xfrm>
            <a:off x="5383667" y="1200879"/>
            <a:ext cx="6488430" cy="2364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7ECB3B-F543-2F0D-73BE-8E18DE817E94}"/>
              </a:ext>
            </a:extLst>
          </p:cNvPr>
          <p:cNvSpPr txBox="1"/>
          <p:nvPr/>
        </p:nvSpPr>
        <p:spPr>
          <a:xfrm>
            <a:off x="423254" y="1827630"/>
            <a:ext cx="5650357" cy="34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감성분석을 해보면 부정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넘어가는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리뷰인데 평점은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점은 작성된 리뷰와 상관없이 높은 점수라서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진짜 점수가 아니라고 보고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글을 분석해서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나온 점수가 더 정확하다고 판단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정확한 리뷰 점수를 알려주기 위해 시작하게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B3BDE-89B5-7DF2-FAD4-34A94B225410}"/>
              </a:ext>
            </a:extLst>
          </p:cNvPr>
          <p:cNvSpPr txBox="1"/>
          <p:nvPr/>
        </p:nvSpPr>
        <p:spPr>
          <a:xfrm>
            <a:off x="7479921" y="4796553"/>
            <a:ext cx="402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우리가 돌린 모델 결과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7E49-EF85-697A-C752-5C4A606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67" y="3948571"/>
            <a:ext cx="6424186" cy="26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F8E99-1078-1747-8889-BD43BD0B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80" y="1331710"/>
            <a:ext cx="8257931" cy="4756925"/>
          </a:xfrm>
          <a:prstGeom prst="rect">
            <a:avLst/>
          </a:prstGeom>
          <a:effectLst>
            <a:glow rad="63500">
              <a:srgbClr val="3399FF"/>
            </a:glo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404B5F-0080-8162-783A-FEF48EE5290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33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graphicFrame>
        <p:nvGraphicFramePr>
          <p:cNvPr id="3" name="표 31">
            <a:extLst>
              <a:ext uri="{FF2B5EF4-FFF2-40B4-BE49-F238E27FC236}">
                <a16:creationId xmlns:a16="http://schemas.microsoft.com/office/drawing/2014/main" id="{5A2495E2-657C-A3EC-7AEB-6B97B1A0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69914"/>
              </p:ext>
            </p:extLst>
          </p:nvPr>
        </p:nvGraphicFramePr>
        <p:xfrm>
          <a:off x="662787" y="1178857"/>
          <a:ext cx="5274203" cy="53515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51449">
                  <a:extLst>
                    <a:ext uri="{9D8B030D-6E8A-4147-A177-3AD203B41FA5}">
                      <a16:colId xmlns:a16="http://schemas.microsoft.com/office/drawing/2014/main" val="4093557608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993204570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1408272488"/>
                    </a:ext>
                  </a:extLst>
                </a:gridCol>
              </a:tblGrid>
              <a:tr h="27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166956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리더기를 사용해 검색 결과를 확인할 수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33571"/>
                  </a:ext>
                </a:extLst>
              </a:tr>
              <a:tr h="7993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포함하는 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channel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요소의 하위 요소인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link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사용하는 정보이며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결과와는 상관이 없습니다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519468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</a:t>
                      </a:r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lastBuildDate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dateTime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생성한 시간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249232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/channel/total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5135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/channel/start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시작 위치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8939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/channel/display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 번에 표시할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42565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 검색 결과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형식의 </a:t>
                      </a:r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결괏값에서는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items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속성의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배열로 개별 검색 결과를 반환합니다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5086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/channel/item/title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이름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이름에서 검색어와 일치하는 부분은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&lt;b&gt;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태그로 감싸져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39474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/channel/item/link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정보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47117"/>
                  </a:ext>
                </a:extLst>
              </a:tr>
              <a:tr h="3041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/channel/item/image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섬네일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이미지의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08472"/>
                  </a:ext>
                </a:extLst>
              </a:tr>
            </a:tbl>
          </a:graphicData>
        </a:graphic>
      </p:graphicFrame>
      <p:graphicFrame>
        <p:nvGraphicFramePr>
          <p:cNvPr id="4" name="표 28">
            <a:extLst>
              <a:ext uri="{FF2B5EF4-FFF2-40B4-BE49-F238E27FC236}">
                <a16:creationId xmlns:a16="http://schemas.microsoft.com/office/drawing/2014/main" id="{90FE30B0-E05E-504A-9454-DCFC7E780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50928"/>
              </p:ext>
            </p:extLst>
          </p:nvPr>
        </p:nvGraphicFramePr>
        <p:xfrm>
          <a:off x="6255016" y="1178858"/>
          <a:ext cx="5471862" cy="5351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954">
                  <a:extLst>
                    <a:ext uri="{9D8B030D-6E8A-4147-A177-3AD203B41FA5}">
                      <a16:colId xmlns:a16="http://schemas.microsoft.com/office/drawing/2014/main" val="2543254611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4025831144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2681864341"/>
                    </a:ext>
                  </a:extLst>
                </a:gridCol>
              </a:tblGrid>
              <a:tr h="27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40484"/>
                  </a:ext>
                </a:extLst>
              </a:tr>
              <a:tr h="598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 정보가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 비교 데이터가 없으면 상품 가격을 의미합니다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30505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 정보가 없거나 가격 비교 데이터가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00986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mallName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상품을 판매하는 쇼핑몰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쇼핑몰 정보가 없으면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61576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쇼핑의 상품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43851"/>
                  </a:ext>
                </a:extLst>
              </a:tr>
              <a:tr h="12010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 상품 타입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중고상품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단종상품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판매예정상품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 종류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비매칭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매칭 일반상품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433080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/channel/item/maker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제조사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987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/channel/item/brand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브랜드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207612"/>
                  </a:ext>
                </a:extLst>
              </a:tr>
              <a:tr h="496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8587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상품의 카테고리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중분류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7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4612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D380E-7B2B-A5E6-C655-2B55B2B7DBE6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78020C-C2A8-1D1E-7AA8-C9DD976C9CF2}"/>
              </a:ext>
            </a:extLst>
          </p:cNvPr>
          <p:cNvSpPr/>
          <p:nvPr/>
        </p:nvSpPr>
        <p:spPr>
          <a:xfrm>
            <a:off x="662787" y="5216376"/>
            <a:ext cx="5274203" cy="13140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FF039D-8FBD-D986-5F41-EF4F87EC61DD}"/>
              </a:ext>
            </a:extLst>
          </p:cNvPr>
          <p:cNvSpPr/>
          <p:nvPr/>
        </p:nvSpPr>
        <p:spPr>
          <a:xfrm>
            <a:off x="6255016" y="1471836"/>
            <a:ext cx="5471862" cy="5717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1A98F7-7E86-EDBC-499F-FE9043DDEE55}"/>
              </a:ext>
            </a:extLst>
          </p:cNvPr>
          <p:cNvSpPr/>
          <p:nvPr/>
        </p:nvSpPr>
        <p:spPr>
          <a:xfrm>
            <a:off x="6283534" y="4934077"/>
            <a:ext cx="5443344" cy="11782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1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38B98-7E51-BD23-13BB-CBA76E27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쇼핑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D11252-B8AA-37F7-04C5-AE4E966F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8" y="2991961"/>
            <a:ext cx="6864337" cy="13935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EE34EB-28D4-152A-9F7E-6AE0DB26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49" y="1391944"/>
            <a:ext cx="6864337" cy="1370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E39545-AC96-9B4E-0F0D-D8F1288C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40" y="1678131"/>
            <a:ext cx="7152011" cy="1220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85E48-7672-8371-460F-94EE7541D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40" y="3466642"/>
            <a:ext cx="7100604" cy="12206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27109-F633-0E5D-561C-4A4DEBCA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48" y="4745641"/>
            <a:ext cx="6604030" cy="13935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9AF69B-1D90-4E5D-A64D-793844668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940" y="5315191"/>
            <a:ext cx="5854492" cy="9605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6DB6E-D3C4-2316-9E02-8053DD01DCCF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8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708C1-0C4D-961D-0994-73604D02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 및 시각화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59DD0-B13C-574A-1A45-4387EB7E4800}"/>
              </a:ext>
            </a:extLst>
          </p:cNvPr>
          <p:cNvSpPr/>
          <p:nvPr/>
        </p:nvSpPr>
        <p:spPr>
          <a:xfrm>
            <a:off x="6902480" y="1269390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 데이터 자료형으로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92BFE-51E2-55F7-1157-16D823274FC5}"/>
              </a:ext>
            </a:extLst>
          </p:cNvPr>
          <p:cNvSpPr/>
          <p:nvPr/>
        </p:nvSpPr>
        <p:spPr>
          <a:xfrm>
            <a:off x="6893335" y="2347603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Tokenize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분석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8043C-1DD7-6477-5088-5D3321C6BD68}"/>
              </a:ext>
            </a:extLst>
          </p:cNvPr>
          <p:cNvSpPr/>
          <p:nvPr/>
        </p:nvSpPr>
        <p:spPr>
          <a:xfrm>
            <a:off x="6893335" y="3460456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4F89CA4-BBC8-E193-1D6E-9A126490F035}"/>
              </a:ext>
            </a:extLst>
          </p:cNvPr>
          <p:cNvSpPr txBox="1">
            <a:spLocks/>
          </p:cNvSpPr>
          <p:nvPr/>
        </p:nvSpPr>
        <p:spPr>
          <a:xfrm>
            <a:off x="1005722" y="1286648"/>
            <a:ext cx="6488430" cy="89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워드 클라우드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BA300-AC6F-9188-98D8-ECC6C247EC02}"/>
              </a:ext>
            </a:extLst>
          </p:cNvPr>
          <p:cNvSpPr/>
          <p:nvPr/>
        </p:nvSpPr>
        <p:spPr>
          <a:xfrm>
            <a:off x="6893334" y="5582242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TF-IDF Vectorizer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8D153F8-AD27-FDE2-E767-3070FA72A7C0}"/>
              </a:ext>
            </a:extLst>
          </p:cNvPr>
          <p:cNvSpPr/>
          <p:nvPr/>
        </p:nvSpPr>
        <p:spPr>
          <a:xfrm>
            <a:off x="8794193" y="4554086"/>
            <a:ext cx="1245796" cy="773251"/>
          </a:xfrm>
          <a:prstGeom prst="downArrow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5CD779-8753-9702-B47F-DD8627FA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87" y="2181261"/>
            <a:ext cx="3060176" cy="3280592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EC5A59-43DC-987C-5D08-4827BCD9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7" y="2181261"/>
            <a:ext cx="3060176" cy="328059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F6096F-D2D6-B527-954E-6A838CB0F021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45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57D2C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13749</TotalTime>
  <Words>819</Words>
  <Application>Microsoft Office PowerPoint</Application>
  <PresentationFormat>와이드스크린</PresentationFormat>
  <Paragraphs>170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</vt:lpstr>
      <vt:lpstr>Noto Sans</vt:lpstr>
      <vt:lpstr>Calibri</vt:lpstr>
      <vt:lpstr>맑은 고딕</vt:lpstr>
      <vt:lpstr>나눔고딕 ExtraBold</vt:lpstr>
      <vt:lpstr>Adobe 고딕 Std B</vt:lpstr>
      <vt:lpstr>나눔고딕</vt:lpstr>
      <vt:lpstr>Office 테마</vt:lpstr>
      <vt:lpstr>PowerPoint 프레젠테이션</vt:lpstr>
      <vt:lpstr>목차</vt:lpstr>
      <vt:lpstr>01. 역할 분담</vt:lpstr>
      <vt:lpstr>01. 프로젝트 주제 소개</vt:lpstr>
      <vt:lpstr>01. 프로젝트 주제 소개</vt:lpstr>
      <vt:lpstr>02. 데이터 소개 및 탐색</vt:lpstr>
      <vt:lpstr>02. 데이터 소개 및 탐색</vt:lpstr>
      <vt:lpstr>네이버 쇼핑 크롤링</vt:lpstr>
      <vt:lpstr>03. 데이터 전처리 과정 및 시각화</vt:lpstr>
      <vt:lpstr>Kobert-tokenizer</vt:lpstr>
      <vt:lpstr>04. 적용한 분석 기법 및 모델 소개</vt:lpstr>
      <vt:lpstr>05. 모델링 평가 지표</vt:lpstr>
      <vt:lpstr>06. 모델을 활용한 웹 서비스에 대한 소개</vt:lpstr>
      <vt:lpstr>06. 모델을 활용한 웹 서비스에 대한 소개</vt:lpstr>
      <vt:lpstr>06. 모델을 활용한 웹 서비스에 대한 소개</vt:lpstr>
      <vt:lpstr>07. 배포과정</vt:lpstr>
      <vt:lpstr>08. 후속 과제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은영 박</cp:lastModifiedBy>
  <cp:revision>92</cp:revision>
  <dcterms:created xsi:type="dcterms:W3CDTF">2022-01-01T06:51:30Z</dcterms:created>
  <dcterms:modified xsi:type="dcterms:W3CDTF">2023-05-08T05:21:22Z</dcterms:modified>
  <cp:category>www.slidemembers.com</cp:category>
</cp:coreProperties>
</file>